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3" roundtripDataSignature="AMtx7miK70zXL7ebZSUuq23LB+96fTki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FA6F77-7FE7-456C-A43D-3D907B5CC3DE}">
  <a:tblStyle styleId="{73FA6F77-7FE7-456C-A43D-3D907B5CC3DE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fill>
          <a:solidFill>
            <a:srgbClr val="CACACA"/>
          </a:solidFill>
        </a:fill>
      </a:tcStyle>
    </a:band1H>
    <a:band2H>
      <a:tcTxStyle/>
    </a:band2H>
    <a:band1V>
      <a:tcTxStyle/>
      <a:tcStyle>
        <a:fill>
          <a:solidFill>
            <a:srgbClr val="CACAC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dk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dk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customschemas.google.com/relationships/presentationmetadata" Target="meta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2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gif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12192001" cy="694314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"/>
          <p:cNvSpPr txBox="1"/>
          <p:nvPr>
            <p:ph type="ctrTitle"/>
          </p:nvPr>
        </p:nvSpPr>
        <p:spPr>
          <a:xfrm>
            <a:off x="7747462" y="249382"/>
            <a:ext cx="4172988" cy="1456385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680"/>
              <a:buFont typeface="Calibri"/>
              <a:buNone/>
            </a:pPr>
            <a:r>
              <a:rPr b="1" lang="en-US" sz="4680">
                <a:solidFill>
                  <a:srgbClr val="FFFFFF"/>
                </a:solidFill>
              </a:rPr>
              <a:t>Intro to the Night Sky</a:t>
            </a:r>
            <a:endParaRPr/>
          </a:p>
        </p:txBody>
      </p:sp>
      <p:sp>
        <p:nvSpPr>
          <p:cNvPr id="106" name="Google Shape;106;p1"/>
          <p:cNvSpPr txBox="1"/>
          <p:nvPr>
            <p:ph idx="1" type="subTitle"/>
          </p:nvPr>
        </p:nvSpPr>
        <p:spPr>
          <a:xfrm>
            <a:off x="7747462" y="1693856"/>
            <a:ext cx="4172988" cy="866463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b="1" lang="en-US">
                <a:solidFill>
                  <a:srgbClr val="FFFFFF"/>
                </a:solidFill>
              </a:rPr>
              <a:t>09/02/22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b="1" lang="en-US">
                <a:solidFill>
                  <a:srgbClr val="FFFFFF"/>
                </a:solidFill>
              </a:rPr>
              <a:t>TA: Jake Hanson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"/>
          <p:cNvSpPr/>
          <p:nvPr/>
        </p:nvSpPr>
        <p:spPr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cap="sq" cmpd="thinThick" w="12700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0"/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alibri"/>
              <a:buNone/>
            </a:pPr>
            <a:r>
              <a:rPr b="1" i="0" lang="en-US" sz="5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Stars twinkle, Planets Don’t</a:t>
            </a:r>
            <a:endParaRPr/>
          </a:p>
        </p:txBody>
      </p:sp>
      <p:cxnSp>
        <p:nvCxnSpPr>
          <p:cNvPr id="179" name="Google Shape;179;p10"/>
          <p:cNvCxnSpPr/>
          <p:nvPr/>
        </p:nvCxnSpPr>
        <p:spPr>
          <a:xfrm>
            <a:off x="2230078" y="1522292"/>
            <a:ext cx="7772400" cy="0"/>
          </a:xfrm>
          <a:prstGeom prst="straightConnector1">
            <a:avLst/>
          </a:prstGeom>
          <a:noFill/>
          <a:ln cap="flat" cmpd="sng" w="22225">
            <a:solidFill>
              <a:srgbClr val="D9D9D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0" name="Google Shape;180;p10"/>
          <p:cNvPicPr preferRelativeResize="0"/>
          <p:nvPr/>
        </p:nvPicPr>
        <p:blipFill rotWithShape="1">
          <a:blip r:embed="rId3">
            <a:alphaModFix/>
          </a:blip>
          <a:srcRect b="3" l="291" r="137" t="0"/>
          <a:stretch/>
        </p:blipFill>
        <p:spPr>
          <a:xfrm>
            <a:off x="331567" y="2596915"/>
            <a:ext cx="5455917" cy="365744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" name="Google Shape;181;p10"/>
          <p:cNvCxnSpPr/>
          <p:nvPr/>
        </p:nvCxnSpPr>
        <p:spPr>
          <a:xfrm>
            <a:off x="6116278" y="2596836"/>
            <a:ext cx="0" cy="3657600"/>
          </a:xfrm>
          <a:prstGeom prst="straightConnector1">
            <a:avLst/>
          </a:prstGeom>
          <a:noFill/>
          <a:ln cap="flat" cmpd="dbl" w="1016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2" name="Google Shape;182;p10"/>
          <p:cNvPicPr preferRelativeResize="0"/>
          <p:nvPr/>
        </p:nvPicPr>
        <p:blipFill rotWithShape="1">
          <a:blip r:embed="rId4">
            <a:alphaModFix/>
          </a:blip>
          <a:srcRect b="2" l="1855" r="1557" t="0"/>
          <a:stretch/>
        </p:blipFill>
        <p:spPr>
          <a:xfrm>
            <a:off x="6445073" y="2596904"/>
            <a:ext cx="5455917" cy="3657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"/>
          <p:cNvSpPr/>
          <p:nvPr/>
        </p:nvSpPr>
        <p:spPr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cap="sq" cmpd="thinThick" w="12700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1"/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80"/>
              <a:buFont typeface="Calibri"/>
              <a:buNone/>
            </a:pPr>
            <a:r>
              <a:rPr b="1" i="0" lang="en-US" sz="378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City lights and Stars Twinkle for the Same Reason (scintillation)</a:t>
            </a:r>
            <a:endParaRPr/>
          </a:p>
        </p:txBody>
      </p:sp>
      <p:cxnSp>
        <p:nvCxnSpPr>
          <p:cNvPr id="189" name="Google Shape;189;p11"/>
          <p:cNvCxnSpPr/>
          <p:nvPr/>
        </p:nvCxnSpPr>
        <p:spPr>
          <a:xfrm>
            <a:off x="2230078" y="1522292"/>
            <a:ext cx="7772400" cy="0"/>
          </a:xfrm>
          <a:prstGeom prst="straightConnector1">
            <a:avLst/>
          </a:prstGeom>
          <a:noFill/>
          <a:ln cap="flat" cmpd="sng" w="22225">
            <a:solidFill>
              <a:srgbClr val="D9D9D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90" name="Google Shape;19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1567" y="2606997"/>
            <a:ext cx="5455917" cy="36372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1" name="Google Shape;191;p11"/>
          <p:cNvCxnSpPr/>
          <p:nvPr/>
        </p:nvCxnSpPr>
        <p:spPr>
          <a:xfrm>
            <a:off x="6116278" y="2596836"/>
            <a:ext cx="0" cy="3657600"/>
          </a:xfrm>
          <a:prstGeom prst="straightConnector1">
            <a:avLst/>
          </a:prstGeom>
          <a:noFill/>
          <a:ln cap="flat" cmpd="dbl" w="1016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92" name="Google Shape;192;p11"/>
          <p:cNvPicPr preferRelativeResize="0"/>
          <p:nvPr/>
        </p:nvPicPr>
        <p:blipFill rotWithShape="1">
          <a:blip r:embed="rId4">
            <a:alphaModFix/>
          </a:blip>
          <a:srcRect b="-3" l="0" r="8257" t="0"/>
          <a:stretch/>
        </p:blipFill>
        <p:spPr>
          <a:xfrm>
            <a:off x="6445073" y="2596893"/>
            <a:ext cx="5455917" cy="3657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2"/>
          <p:cNvPicPr preferRelativeResize="0"/>
          <p:nvPr/>
        </p:nvPicPr>
        <p:blipFill rotWithShape="1">
          <a:blip r:embed="rId3">
            <a:alphaModFix/>
          </a:blip>
          <a:srcRect b="-1" l="22791" r="13367" t="-1"/>
          <a:stretch/>
        </p:blipFill>
        <p:spPr>
          <a:xfrm>
            <a:off x="5020887" y="0"/>
            <a:ext cx="6932815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2"/>
          <p:cNvPicPr preferRelativeResize="0"/>
          <p:nvPr/>
        </p:nvPicPr>
        <p:blipFill rotWithShape="1">
          <a:blip r:embed="rId3">
            <a:alphaModFix/>
          </a:blip>
          <a:srcRect b="-1" l="22791" r="13367" t="-1"/>
          <a:stretch/>
        </p:blipFill>
        <p:spPr>
          <a:xfrm>
            <a:off x="0" y="0"/>
            <a:ext cx="512064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55375" y="1118373"/>
            <a:ext cx="7398327" cy="5419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2"/>
          <p:cNvSpPr txBox="1"/>
          <p:nvPr/>
        </p:nvSpPr>
        <p:spPr>
          <a:xfrm>
            <a:off x="5336771" y="86531"/>
            <a:ext cx="6400800" cy="94531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b="1" lang="en-US" sz="6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Color of Stars</a:t>
            </a:r>
            <a:endParaRPr/>
          </a:p>
        </p:txBody>
      </p:sp>
      <p:sp>
        <p:nvSpPr>
          <p:cNvPr id="201" name="Google Shape;201;p12"/>
          <p:cNvSpPr txBox="1"/>
          <p:nvPr/>
        </p:nvSpPr>
        <p:spPr>
          <a:xfrm>
            <a:off x="0" y="322858"/>
            <a:ext cx="1596043" cy="472656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</a:pPr>
            <a:r>
              <a:rPr b="1"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Betelgeuse</a:t>
            </a:r>
            <a:endParaRPr b="1" sz="6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2"/>
          <p:cNvSpPr txBox="1"/>
          <p:nvPr/>
        </p:nvSpPr>
        <p:spPr>
          <a:xfrm>
            <a:off x="3541225" y="6064992"/>
            <a:ext cx="781394" cy="472656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</a:pPr>
            <a:r>
              <a:rPr b="1"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Rigel</a:t>
            </a:r>
            <a:endParaRPr b="1" sz="6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2"/>
          <p:cNvSpPr txBox="1"/>
          <p:nvPr/>
        </p:nvSpPr>
        <p:spPr>
          <a:xfrm>
            <a:off x="2959332" y="795514"/>
            <a:ext cx="1596043" cy="472656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</a:pPr>
            <a:r>
              <a:rPr b="1"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Bellatrix</a:t>
            </a:r>
            <a:endParaRPr b="1" sz="6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2"/>
          <p:cNvSpPr txBox="1"/>
          <p:nvPr/>
        </p:nvSpPr>
        <p:spPr>
          <a:xfrm rot="-2375365">
            <a:off x="-32434" y="4282368"/>
            <a:ext cx="1596043" cy="472656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</a:pPr>
            <a:r>
              <a:rPr b="1"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Orion’s Belt</a:t>
            </a:r>
            <a:endParaRPr b="1" sz="6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5" name="Google Shape;205;p12"/>
          <p:cNvCxnSpPr/>
          <p:nvPr/>
        </p:nvCxnSpPr>
        <p:spPr>
          <a:xfrm flipH="1">
            <a:off x="565266" y="795514"/>
            <a:ext cx="66501" cy="322859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06" name="Google Shape;206;p12"/>
          <p:cNvCxnSpPr/>
          <p:nvPr/>
        </p:nvCxnSpPr>
        <p:spPr>
          <a:xfrm flipH="1">
            <a:off x="2859581" y="1118373"/>
            <a:ext cx="415634" cy="311226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07" name="Google Shape;207;p12"/>
          <p:cNvCxnSpPr>
            <a:stCxn id="202" idx="0"/>
          </p:cNvCxnSpPr>
          <p:nvPr/>
        </p:nvCxnSpPr>
        <p:spPr>
          <a:xfrm rot="10800000">
            <a:off x="3707522" y="5744592"/>
            <a:ext cx="224400" cy="320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08" name="Google Shape;208;p12"/>
          <p:cNvCxnSpPr/>
          <p:nvPr/>
        </p:nvCxnSpPr>
        <p:spPr>
          <a:xfrm flipH="1" rot="10800000">
            <a:off x="1643399" y="3666581"/>
            <a:ext cx="289311" cy="161428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09" name="Google Shape;209;p12"/>
          <p:cNvCxnSpPr/>
          <p:nvPr/>
        </p:nvCxnSpPr>
        <p:spPr>
          <a:xfrm flipH="1" rot="10800000">
            <a:off x="1982586" y="3395080"/>
            <a:ext cx="232756" cy="237582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3"/>
          <p:cNvPicPr preferRelativeResize="0"/>
          <p:nvPr/>
        </p:nvPicPr>
        <p:blipFill rotWithShape="1">
          <a:blip r:embed="rId3">
            <a:alphaModFix/>
          </a:blip>
          <a:srcRect b="0" l="0" r="0" t="15514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3"/>
          <p:cNvSpPr txBox="1"/>
          <p:nvPr/>
        </p:nvSpPr>
        <p:spPr>
          <a:xfrm>
            <a:off x="2327564" y="2660656"/>
            <a:ext cx="2443800" cy="2160600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b="1" lang="en-US" sz="4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Betelgeuse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-"/>
            </a:pPr>
            <a:r>
              <a:rPr b="1"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 Supergiant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-"/>
            </a:pPr>
            <a:r>
              <a:rPr b="1" lang="en-US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100,000x less dense than air Red Supergiant</a:t>
            </a:r>
            <a:endParaRPr b="1" sz="6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14"/>
          <p:cNvPicPr preferRelativeResize="0"/>
          <p:nvPr/>
        </p:nvPicPr>
        <p:blipFill rotWithShape="1">
          <a:blip r:embed="rId3">
            <a:alphaModFix/>
          </a:blip>
          <a:srcRect b="26385" l="0" r="0" t="50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4"/>
          <p:cNvSpPr/>
          <p:nvPr/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lt1">
              <a:alpha val="9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4"/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Stellarium Star Tour</a:t>
            </a:r>
            <a:endParaRPr/>
          </a:p>
        </p:txBody>
      </p:sp>
      <p:cxnSp>
        <p:nvCxnSpPr>
          <p:cNvPr id="223" name="Google Shape;223;p14"/>
          <p:cNvCxnSpPr/>
          <p:nvPr/>
        </p:nvCxnSpPr>
        <p:spPr>
          <a:xfrm>
            <a:off x="0" y="5241983"/>
            <a:ext cx="12192000" cy="0"/>
          </a:xfrm>
          <a:prstGeom prst="straightConnector1">
            <a:avLst/>
          </a:prstGeom>
          <a:noFill/>
          <a:ln cap="flat" cmpd="sng" w="41275">
            <a:solidFill>
              <a:schemeClr val="lt1">
                <a:alpha val="8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4" name="Google Shape;224;p14"/>
          <p:cNvCxnSpPr/>
          <p:nvPr/>
        </p:nvCxnSpPr>
        <p:spPr>
          <a:xfrm>
            <a:off x="0" y="6134852"/>
            <a:ext cx="12192000" cy="0"/>
          </a:xfrm>
          <a:prstGeom prst="straightConnector1">
            <a:avLst/>
          </a:prstGeom>
          <a:noFill/>
          <a:ln cap="flat" cmpd="sng" w="41275">
            <a:solidFill>
              <a:schemeClr val="lt1">
                <a:alpha val="8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15"/>
          <p:cNvPicPr preferRelativeResize="0"/>
          <p:nvPr/>
        </p:nvPicPr>
        <p:blipFill rotWithShape="1">
          <a:blip r:embed="rId3">
            <a:alphaModFix/>
          </a:blip>
          <a:srcRect b="26385" l="0" r="0" t="50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5"/>
          <p:cNvSpPr/>
          <p:nvPr/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lt1">
              <a:alpha val="9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15"/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</a:pPr>
            <a:r>
              <a:rPr b="1" i="0" lang="en-US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to use your Star Wheel/Stellarium</a:t>
            </a:r>
            <a:endParaRPr b="1" i="0" sz="36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2" name="Google Shape;232;p15"/>
          <p:cNvCxnSpPr/>
          <p:nvPr/>
        </p:nvCxnSpPr>
        <p:spPr>
          <a:xfrm>
            <a:off x="0" y="5241983"/>
            <a:ext cx="12192000" cy="0"/>
          </a:xfrm>
          <a:prstGeom prst="straightConnector1">
            <a:avLst/>
          </a:prstGeom>
          <a:noFill/>
          <a:ln cap="flat" cmpd="sng" w="41275">
            <a:solidFill>
              <a:schemeClr val="lt1">
                <a:alpha val="8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3" name="Google Shape;233;p15"/>
          <p:cNvCxnSpPr/>
          <p:nvPr/>
        </p:nvCxnSpPr>
        <p:spPr>
          <a:xfrm>
            <a:off x="0" y="6134852"/>
            <a:ext cx="12192000" cy="0"/>
          </a:xfrm>
          <a:prstGeom prst="straightConnector1">
            <a:avLst/>
          </a:prstGeom>
          <a:noFill/>
          <a:ln cap="flat" cmpd="sng" w="41275">
            <a:solidFill>
              <a:schemeClr val="lt1">
                <a:alpha val="8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16"/>
          <p:cNvPicPr preferRelativeResize="0"/>
          <p:nvPr/>
        </p:nvPicPr>
        <p:blipFill rotWithShape="1">
          <a:blip r:embed="rId3">
            <a:alphaModFix/>
          </a:blip>
          <a:srcRect b="15333" l="0" r="0" t="681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6"/>
          <p:cNvSpPr txBox="1"/>
          <p:nvPr>
            <p:ph type="ctrTitle"/>
          </p:nvPr>
        </p:nvSpPr>
        <p:spPr>
          <a:xfrm>
            <a:off x="1097280" y="325550"/>
            <a:ext cx="10058400" cy="94531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b="1" lang="en-US" sz="6600">
                <a:solidFill>
                  <a:srgbClr val="FFFFFF"/>
                </a:solidFill>
              </a:rPr>
              <a:t>Your Assignments</a:t>
            </a:r>
            <a:endParaRPr/>
          </a:p>
        </p:txBody>
      </p:sp>
      <p:sp>
        <p:nvSpPr>
          <p:cNvPr id="240" name="Google Shape;240;p16"/>
          <p:cNvSpPr txBox="1"/>
          <p:nvPr>
            <p:ph idx="1" type="subTitle"/>
          </p:nvPr>
        </p:nvSpPr>
        <p:spPr>
          <a:xfrm>
            <a:off x="1097280" y="1348220"/>
            <a:ext cx="10058400" cy="5135707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FFFFFF"/>
                </a:solidFill>
              </a:rPr>
              <a:t>Complete the lab script (50 pts)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Char char="-"/>
            </a:pPr>
            <a:r>
              <a:rPr lang="en-US" sz="2800">
                <a:solidFill>
                  <a:srgbClr val="FFFFFF"/>
                </a:solidFill>
              </a:rPr>
              <a:t>Use your star wheel, star charts, and/or stellarium </a:t>
            </a:r>
            <a:endParaRPr/>
          </a:p>
          <a:p>
            <a:pPr indent="-4572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Char char="-"/>
            </a:pPr>
            <a:r>
              <a:rPr lang="en-US" sz="2600">
                <a:solidFill>
                  <a:srgbClr val="FFFFFF"/>
                </a:solidFill>
              </a:rPr>
              <a:t>Stellarium.org -&gt; “Stellarium Web” 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Char char="-"/>
            </a:pPr>
            <a:r>
              <a:rPr lang="en-US" sz="2800">
                <a:solidFill>
                  <a:srgbClr val="FFFFFF"/>
                </a:solidFill>
              </a:rPr>
              <a:t>Upload to canvas (link on Home Page and in Assigments Tab)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FFFFFF"/>
                </a:solidFill>
              </a:rPr>
              <a:t>Complete the Quiz (30 pts)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Char char="-"/>
            </a:pPr>
            <a:r>
              <a:rPr lang="en-US" sz="2800">
                <a:solidFill>
                  <a:srgbClr val="FFFFFF"/>
                </a:solidFill>
              </a:rPr>
              <a:t>Available on Canvas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-"/>
            </a:pPr>
            <a:r>
              <a:rPr lang="en-US" sz="3200">
                <a:solidFill>
                  <a:srgbClr val="FFFFFF"/>
                </a:solidFill>
              </a:rPr>
              <a:t>Complete Motion of the Night Sky Prelab (20 pts)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Char char="-"/>
            </a:pPr>
            <a:r>
              <a:rPr lang="en-US" sz="2800">
                <a:solidFill>
                  <a:srgbClr val="FFFFFF"/>
                </a:solidFill>
              </a:rPr>
              <a:t>Available on Canvas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"/>
          <p:cNvPicPr preferRelativeResize="0"/>
          <p:nvPr/>
        </p:nvPicPr>
        <p:blipFill rotWithShape="1">
          <a:blip r:embed="rId3">
            <a:alphaModFix/>
          </a:blip>
          <a:srcRect b="15333" l="0" r="0" t="681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"/>
          <p:cNvSpPr txBox="1"/>
          <p:nvPr>
            <p:ph type="ctrTitle"/>
          </p:nvPr>
        </p:nvSpPr>
        <p:spPr>
          <a:xfrm>
            <a:off x="1097280" y="325550"/>
            <a:ext cx="10058400" cy="94531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b="1" lang="en-US" sz="6600">
                <a:solidFill>
                  <a:srgbClr val="FFFFFF"/>
                </a:solidFill>
              </a:rPr>
              <a:t>Tonight’s Lab</a:t>
            </a:r>
            <a:endParaRPr/>
          </a:p>
        </p:txBody>
      </p:sp>
      <p:sp>
        <p:nvSpPr>
          <p:cNvPr id="113" name="Google Shape;113;p2"/>
          <p:cNvSpPr txBox="1"/>
          <p:nvPr>
            <p:ph idx="1" type="subTitle"/>
          </p:nvPr>
        </p:nvSpPr>
        <p:spPr>
          <a:xfrm>
            <a:off x="1097280" y="1348220"/>
            <a:ext cx="10058400" cy="5299715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60"/>
              <a:buFont typeface="Calibri"/>
              <a:buChar char="-"/>
            </a:pPr>
            <a:r>
              <a:rPr lang="en-US" sz="2960">
                <a:solidFill>
                  <a:srgbClr val="FFFFFF"/>
                </a:solidFill>
              </a:rPr>
              <a:t>Summer vs Winter Constellations</a:t>
            </a:r>
            <a:endParaRPr/>
          </a:p>
          <a:p>
            <a:pPr indent="-457200" lvl="1" marL="9144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590"/>
              <a:buFont typeface="Calibri"/>
              <a:buChar char="-"/>
            </a:pPr>
            <a:r>
              <a:rPr lang="en-US" sz="2590">
                <a:solidFill>
                  <a:srgbClr val="FFFFFF"/>
                </a:solidFill>
              </a:rPr>
              <a:t>How does this relate to the Zodiac?</a:t>
            </a:r>
            <a:endParaRPr/>
          </a:p>
          <a:p>
            <a:pPr indent="-4572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960"/>
              <a:buFont typeface="Calibri"/>
              <a:buChar char="-"/>
            </a:pPr>
            <a:r>
              <a:rPr lang="en-US" sz="2960">
                <a:solidFill>
                  <a:srgbClr val="FFFFFF"/>
                </a:solidFill>
              </a:rPr>
              <a:t>Circumpolar Stars</a:t>
            </a:r>
            <a:endParaRPr/>
          </a:p>
          <a:p>
            <a:pPr indent="-4572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960"/>
              <a:buFont typeface="Calibri"/>
              <a:buChar char="-"/>
            </a:pPr>
            <a:r>
              <a:rPr lang="en-US" sz="2960">
                <a:solidFill>
                  <a:srgbClr val="FFFFFF"/>
                </a:solidFill>
              </a:rPr>
              <a:t>Stellar Nomenclature and Magnitudes	</a:t>
            </a:r>
            <a:endParaRPr/>
          </a:p>
          <a:p>
            <a:pPr indent="-4572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960"/>
              <a:buFont typeface="Calibri"/>
              <a:buChar char="-"/>
            </a:pPr>
            <a:r>
              <a:rPr lang="en-US" sz="2960">
                <a:solidFill>
                  <a:srgbClr val="FFFFFF"/>
                </a:solidFill>
              </a:rPr>
              <a:t>Scintillation and the Color of Stars</a:t>
            </a:r>
            <a:endParaRPr/>
          </a:p>
          <a:p>
            <a:pPr indent="-4572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960"/>
              <a:buFont typeface="Calibri"/>
              <a:buChar char="-"/>
            </a:pPr>
            <a:r>
              <a:rPr lang="en-US" sz="2960">
                <a:solidFill>
                  <a:srgbClr val="FFFFFF"/>
                </a:solidFill>
              </a:rPr>
              <a:t>Constellation Tour with Stellarium</a:t>
            </a:r>
            <a:endParaRPr sz="2960">
              <a:solidFill>
                <a:srgbClr val="FFFFFF"/>
              </a:solidFill>
            </a:endParaRPr>
          </a:p>
          <a:p>
            <a:pPr indent="-4572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960"/>
              <a:buFont typeface="Calibri"/>
              <a:buChar char="-"/>
            </a:pPr>
            <a:r>
              <a:rPr lang="en-US" sz="2960">
                <a:solidFill>
                  <a:srgbClr val="FFFFFF"/>
                </a:solidFill>
              </a:rPr>
              <a:t>Star Wheel and Star Charts</a:t>
            </a:r>
            <a:endParaRPr/>
          </a:p>
          <a:p>
            <a:pPr indent="-4572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960"/>
              <a:buFont typeface="Calibri"/>
              <a:buChar char="-"/>
            </a:pPr>
            <a:r>
              <a:rPr lang="en-US" sz="2960">
                <a:solidFill>
                  <a:srgbClr val="FFFFFF"/>
                </a:solidFill>
              </a:rPr>
              <a:t>Assignments due next Wednesday:</a:t>
            </a:r>
            <a:endParaRPr/>
          </a:p>
          <a:p>
            <a:pPr indent="-457200" lvl="1" marL="9144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590"/>
              <a:buFont typeface="Calibri"/>
              <a:buChar char="-"/>
            </a:pPr>
            <a:r>
              <a:rPr b="1" lang="en-US" sz="2590">
                <a:solidFill>
                  <a:srgbClr val="FFFFFF"/>
                </a:solidFill>
              </a:rPr>
              <a:t>Lab Script (50 pts)</a:t>
            </a:r>
            <a:endParaRPr/>
          </a:p>
          <a:p>
            <a:pPr indent="-457200" lvl="2" marL="13716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405"/>
              <a:buFont typeface="Calibri"/>
              <a:buChar char="-"/>
            </a:pPr>
            <a:r>
              <a:rPr lang="en-US" sz="2405">
                <a:solidFill>
                  <a:srgbClr val="FFFFFF"/>
                </a:solidFill>
              </a:rPr>
              <a:t>Need star charts/wheels, and Stellarium web</a:t>
            </a:r>
            <a:endParaRPr/>
          </a:p>
          <a:p>
            <a:pPr indent="-457200" lvl="2" marL="13716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405"/>
              <a:buFont typeface="Calibri"/>
              <a:buChar char="-"/>
            </a:pPr>
            <a:r>
              <a:rPr lang="en-US" sz="2405">
                <a:solidFill>
                  <a:srgbClr val="FFFFFF"/>
                </a:solidFill>
              </a:rPr>
              <a:t>Upload single pdf to canvas</a:t>
            </a:r>
            <a:endParaRPr/>
          </a:p>
          <a:p>
            <a:pPr indent="-457200" lvl="1" marL="9144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590"/>
              <a:buFont typeface="Calibri"/>
              <a:buChar char="-"/>
            </a:pPr>
            <a:r>
              <a:rPr b="1" lang="en-US" sz="2590">
                <a:solidFill>
                  <a:srgbClr val="FFFFFF"/>
                </a:solidFill>
              </a:rPr>
              <a:t>Quiz</a:t>
            </a:r>
            <a:r>
              <a:rPr lang="en-US" sz="2590">
                <a:solidFill>
                  <a:srgbClr val="FFFFFF"/>
                </a:solidFill>
              </a:rPr>
              <a:t> </a:t>
            </a:r>
            <a:r>
              <a:rPr b="1" lang="en-US" sz="2590">
                <a:solidFill>
                  <a:srgbClr val="FFFFFF"/>
                </a:solidFill>
              </a:rPr>
              <a:t>(30 pts)</a:t>
            </a:r>
            <a:endParaRPr/>
          </a:p>
          <a:p>
            <a:pPr indent="-457200" lvl="1" marL="9144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590"/>
              <a:buFont typeface="Calibri"/>
              <a:buChar char="-"/>
            </a:pPr>
            <a:r>
              <a:rPr lang="en-US" sz="2590">
                <a:solidFill>
                  <a:srgbClr val="FFFFFF"/>
                </a:solidFill>
              </a:rPr>
              <a:t>Motion of the Night Sky Online </a:t>
            </a:r>
            <a:r>
              <a:rPr b="1" lang="en-US" sz="2590">
                <a:solidFill>
                  <a:srgbClr val="FFFFFF"/>
                </a:solidFill>
              </a:rPr>
              <a:t>Prelab (20 pts)</a:t>
            </a:r>
            <a:endParaRPr sz="185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2915" y="-1"/>
            <a:ext cx="8369085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3"/>
          <p:cNvPicPr preferRelativeResize="0"/>
          <p:nvPr/>
        </p:nvPicPr>
        <p:blipFill rotWithShape="1">
          <a:blip r:embed="rId4">
            <a:alphaModFix/>
          </a:blip>
          <a:srcRect b="12795" l="16420" r="38580" t="0"/>
          <a:stretch/>
        </p:blipFill>
        <p:spPr>
          <a:xfrm>
            <a:off x="0" y="-2"/>
            <a:ext cx="621419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3"/>
          <p:cNvSpPr txBox="1"/>
          <p:nvPr/>
        </p:nvSpPr>
        <p:spPr>
          <a:xfrm>
            <a:off x="182853" y="0"/>
            <a:ext cx="2876877" cy="94531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b="1" i="0" lang="en-US" sz="6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Winter</a:t>
            </a:r>
            <a:endParaRPr/>
          </a:p>
        </p:txBody>
      </p:sp>
      <p:pic>
        <p:nvPicPr>
          <p:cNvPr id="121" name="Google Shape;121;p3"/>
          <p:cNvPicPr preferRelativeResize="0"/>
          <p:nvPr/>
        </p:nvPicPr>
        <p:blipFill rotWithShape="1">
          <a:blip r:embed="rId4">
            <a:alphaModFix/>
          </a:blip>
          <a:srcRect b="2472" l="20251" r="41741" t="89519"/>
          <a:stretch/>
        </p:blipFill>
        <p:spPr>
          <a:xfrm>
            <a:off x="3897297" y="6271053"/>
            <a:ext cx="4633785" cy="55605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"/>
          <p:cNvSpPr txBox="1"/>
          <p:nvPr/>
        </p:nvSpPr>
        <p:spPr>
          <a:xfrm>
            <a:off x="9072896" y="0"/>
            <a:ext cx="3119104" cy="94531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b="1" i="0" lang="en-US" sz="6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Summer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7653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4"/>
          <p:cNvSpPr txBox="1"/>
          <p:nvPr/>
        </p:nvSpPr>
        <p:spPr>
          <a:xfrm>
            <a:off x="306420" y="98854"/>
            <a:ext cx="2876877" cy="94531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b="1" i="0" lang="en-US" sz="6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Zodiac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b="1" i="0" lang="en-US" sz="6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Signs</a:t>
            </a:r>
            <a:endParaRPr/>
          </a:p>
        </p:txBody>
      </p:sp>
      <p:sp>
        <p:nvSpPr>
          <p:cNvPr id="129" name="Google Shape;129;p4"/>
          <p:cNvSpPr txBox="1"/>
          <p:nvPr/>
        </p:nvSpPr>
        <p:spPr>
          <a:xfrm rot="2056784">
            <a:off x="8095656" y="360503"/>
            <a:ext cx="1429194" cy="483386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libri"/>
              <a:buNone/>
            </a:pPr>
            <a:r>
              <a:rPr b="1" i="0" lang="en-US" sz="16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Early Summer constellation</a:t>
            </a:r>
            <a:endParaRPr/>
          </a:p>
        </p:txBody>
      </p:sp>
      <p:sp>
        <p:nvSpPr>
          <p:cNvPr id="130" name="Google Shape;130;p4"/>
          <p:cNvSpPr txBox="1"/>
          <p:nvPr/>
        </p:nvSpPr>
        <p:spPr>
          <a:xfrm rot="1462880">
            <a:off x="2796380" y="6216753"/>
            <a:ext cx="1973913" cy="367605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libri"/>
              <a:buNone/>
            </a:pPr>
            <a:r>
              <a:rPr b="1" i="0" lang="en-US" sz="16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Early Summer Horoscope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"/>
          <p:cNvPicPr preferRelativeResize="0"/>
          <p:nvPr/>
        </p:nvPicPr>
        <p:blipFill rotWithShape="1">
          <a:blip r:embed="rId3">
            <a:alphaModFix/>
          </a:blip>
          <a:srcRect b="8287" l="0" r="0" t="3965"/>
          <a:stretch/>
        </p:blipFill>
        <p:spPr>
          <a:xfrm>
            <a:off x="-1" y="-5477"/>
            <a:ext cx="12192001" cy="6863477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5"/>
          <p:cNvSpPr txBox="1"/>
          <p:nvPr/>
        </p:nvSpPr>
        <p:spPr>
          <a:xfrm>
            <a:off x="5974052" y="0"/>
            <a:ext cx="6217948" cy="766119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Calibri"/>
              <a:buNone/>
            </a:pPr>
            <a:r>
              <a:rPr b="1" i="0" lang="en-US" sz="4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Circumpolar Stars/Constellations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"/>
          <p:cNvSpPr txBox="1"/>
          <p:nvPr>
            <p:ph type="ctrTitle"/>
          </p:nvPr>
        </p:nvSpPr>
        <p:spPr>
          <a:xfrm>
            <a:off x="7464614" y="3175461"/>
            <a:ext cx="4087306" cy="14976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60"/>
              <a:buFont typeface="Calibri"/>
              <a:buNone/>
            </a:pPr>
            <a:r>
              <a:rPr b="1" lang="en-US" sz="4860"/>
              <a:t>Circumpolar Constellations</a:t>
            </a:r>
            <a:endParaRPr/>
          </a:p>
        </p:txBody>
      </p:sp>
      <p:sp>
        <p:nvSpPr>
          <p:cNvPr id="142" name="Google Shape;142;p6"/>
          <p:cNvSpPr txBox="1"/>
          <p:nvPr>
            <p:ph idx="1" type="subTitle"/>
          </p:nvPr>
        </p:nvSpPr>
        <p:spPr>
          <a:xfrm>
            <a:off x="6616931" y="4750893"/>
            <a:ext cx="5419897" cy="16128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Char char="-"/>
            </a:pPr>
            <a:r>
              <a:rPr lang="en-US"/>
              <a:t>A circumpolar constellation is a constellation that never sets below the horizon due to its apparent proximity to one of the celestial poles.</a:t>
            </a:r>
            <a:endParaRPr/>
          </a:p>
        </p:txBody>
      </p:sp>
      <p:sp>
        <p:nvSpPr>
          <p:cNvPr id="143" name="Google Shape;143;p6"/>
          <p:cNvSpPr/>
          <p:nvPr/>
        </p:nvSpPr>
        <p:spPr>
          <a:xfrm rot="10800000">
            <a:off x="2" y="0"/>
            <a:ext cx="7188051" cy="6858000"/>
          </a:xfrm>
          <a:custGeom>
            <a:rect b="b" l="l" r="r" t="t"/>
            <a:pathLst>
              <a:path extrusionOk="0" h="6858000" w="7188051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6"/>
          <p:cNvPicPr preferRelativeResize="0"/>
          <p:nvPr/>
        </p:nvPicPr>
        <p:blipFill rotWithShape="1">
          <a:blip r:embed="rId3">
            <a:alphaModFix/>
          </a:blip>
          <a:srcRect b="2424" l="0" r="-1" t="0"/>
          <a:stretch/>
        </p:blipFill>
        <p:spPr>
          <a:xfrm>
            <a:off x="1" y="10"/>
            <a:ext cx="7028495" cy="6857990"/>
          </a:xfrm>
          <a:custGeom>
            <a:rect b="b" l="l" r="r" t="t"/>
            <a:pathLst>
              <a:path extrusionOk="0" h="6858000" w="7028495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7"/>
          <p:cNvSpPr txBox="1"/>
          <p:nvPr/>
        </p:nvSpPr>
        <p:spPr>
          <a:xfrm>
            <a:off x="1097280" y="325550"/>
            <a:ext cx="10058400" cy="94531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b="1" i="0" lang="en-US" sz="6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Circumpolar Stars (Video)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8"/>
          <p:cNvSpPr/>
          <p:nvPr/>
        </p:nvSpPr>
        <p:spPr>
          <a:xfrm>
            <a:off x="-1" y="0"/>
            <a:ext cx="6464595" cy="6858000"/>
          </a:xfrm>
          <a:prstGeom prst="rect">
            <a:avLst/>
          </a:prstGeom>
          <a:solidFill>
            <a:schemeClr val="dk1">
              <a:alpha val="8078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-1" y="0"/>
            <a:ext cx="4546337" cy="6858000"/>
          </a:xfrm>
          <a:custGeom>
            <a:rect b="b" l="l" r="r" t="t"/>
            <a:pathLst>
              <a:path extrusionOk="0" h="6858000" w="4319042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1">
              <a:alpha val="3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804672" y="640263"/>
            <a:ext cx="5157216" cy="1344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Stellar Nomenclature</a:t>
            </a:r>
            <a:endParaRPr/>
          </a:p>
        </p:txBody>
      </p:sp>
      <p:sp>
        <p:nvSpPr>
          <p:cNvPr id="159" name="Google Shape;159;p8"/>
          <p:cNvSpPr txBox="1"/>
          <p:nvPr/>
        </p:nvSpPr>
        <p:spPr>
          <a:xfrm>
            <a:off x="495984" y="1828771"/>
            <a:ext cx="5600016" cy="475738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-1866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pic>
        <p:nvPicPr>
          <p:cNvPr id="160" name="Google Shape;160;p8"/>
          <p:cNvPicPr preferRelativeResize="0"/>
          <p:nvPr/>
        </p:nvPicPr>
        <p:blipFill rotWithShape="1">
          <a:blip r:embed="rId4">
            <a:alphaModFix/>
          </a:blip>
          <a:srcRect b="48468" l="17151" r="36589" t="26667"/>
          <a:stretch/>
        </p:blipFill>
        <p:spPr>
          <a:xfrm>
            <a:off x="6959053" y="1271098"/>
            <a:ext cx="4736963" cy="215790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1" name="Google Shape;161;p8"/>
          <p:cNvGraphicFramePr/>
          <p:nvPr/>
        </p:nvGraphicFramePr>
        <p:xfrm>
          <a:off x="6765036" y="384556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{73FA6F77-7FE7-456C-A43D-3D907B5CC3DE}</a:tableStyleId>
              </a:tblPr>
              <a:tblGrid>
                <a:gridCol w="1726750"/>
                <a:gridCol w="1726750"/>
                <a:gridCol w="17267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Common Name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Constellation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Proper Name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Dubhe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Ursa Major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Merak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Ursa Major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Phecda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Ursa Major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Megrez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Ursa Major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Alioth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Ursa Major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Alcor/Mizar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/>
                        <a:t>Ursa Major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9"/>
          <p:cNvSpPr/>
          <p:nvPr/>
        </p:nvSpPr>
        <p:spPr>
          <a:xfrm>
            <a:off x="-1" y="0"/>
            <a:ext cx="6464595" cy="6858000"/>
          </a:xfrm>
          <a:prstGeom prst="rect">
            <a:avLst/>
          </a:prstGeom>
          <a:solidFill>
            <a:schemeClr val="dk1">
              <a:alpha val="8078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9"/>
          <p:cNvSpPr/>
          <p:nvPr/>
        </p:nvSpPr>
        <p:spPr>
          <a:xfrm>
            <a:off x="-1" y="0"/>
            <a:ext cx="4546337" cy="6858000"/>
          </a:xfrm>
          <a:custGeom>
            <a:rect b="b" l="l" r="r" t="t"/>
            <a:pathLst>
              <a:path extrusionOk="0" h="6858000" w="4319042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1">
              <a:alpha val="3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9"/>
          <p:cNvSpPr txBox="1"/>
          <p:nvPr/>
        </p:nvSpPr>
        <p:spPr>
          <a:xfrm>
            <a:off x="817029" y="143059"/>
            <a:ext cx="5157216" cy="1344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b="1" i="0" lang="en-US" sz="4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Stellar Magnitudes</a:t>
            </a:r>
            <a:endParaRPr/>
          </a:p>
        </p:txBody>
      </p:sp>
      <p:sp>
        <p:nvSpPr>
          <p:cNvPr id="170" name="Google Shape;170;p9"/>
          <p:cNvSpPr txBox="1"/>
          <p:nvPr/>
        </p:nvSpPr>
        <p:spPr>
          <a:xfrm>
            <a:off x="237483" y="1271098"/>
            <a:ext cx="6101534" cy="53268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0" i="1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smaller</a:t>
            </a: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the number the brighter the </a:t>
            </a:r>
            <a:r>
              <a:rPr b="0" i="1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star</a:t>
            </a:r>
            <a:endParaRPr/>
          </a:p>
          <a:p>
            <a:pPr indent="-228600" lvl="0" marL="4572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i="1" lang="en-US" sz="2125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Size </a:t>
            </a:r>
            <a:r>
              <a:rPr lang="en-US" sz="2125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indicates </a:t>
            </a:r>
            <a:r>
              <a:rPr i="1" lang="en-US" sz="2125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brightness </a:t>
            </a:r>
            <a:r>
              <a:rPr lang="en-US" sz="2125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 a star wheel/chart</a:t>
            </a:r>
            <a:endParaRPr/>
          </a:p>
          <a:p>
            <a:pPr indent="-228600" lvl="0" marL="4572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Some famous stars:</a:t>
            </a:r>
            <a:endParaRPr/>
          </a:p>
          <a:p>
            <a:pPr indent="-228600" lvl="1" marL="9144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Sirius (alpha Canus Major) = </a:t>
            </a:r>
            <a:r>
              <a:rPr b="1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-1.46</a:t>
            </a:r>
            <a:endParaRPr/>
          </a:p>
          <a:p>
            <a:pPr indent="-228600" lvl="1" marL="9144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Arcturus (alpha Bootes) = </a:t>
            </a:r>
            <a:r>
              <a:rPr b="1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-0.05</a:t>
            </a:r>
            <a:endParaRPr/>
          </a:p>
          <a:p>
            <a:pPr indent="-228600" lvl="1" marL="9144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Vega (alpha Lyra) = </a:t>
            </a:r>
            <a:r>
              <a:rPr b="1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0.03</a:t>
            </a:r>
            <a:endParaRPr/>
          </a:p>
          <a:p>
            <a:pPr indent="-228600" lvl="1" marL="9144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Capela (alpha Auriga)* = 0.08</a:t>
            </a:r>
            <a:endParaRPr/>
          </a:p>
          <a:p>
            <a:pPr indent="-228600" lvl="1" marL="9144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Rigel (alpha Orion) = 0.13</a:t>
            </a:r>
            <a:endParaRPr/>
          </a:p>
          <a:p>
            <a:pPr indent="-228600" lvl="1" marL="9144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Betelgeuse (beta Orion)** = 0.2-1.2</a:t>
            </a:r>
            <a:endParaRPr/>
          </a:p>
          <a:p>
            <a:pPr indent="-228600" lvl="0" marL="4572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lang="en-US" sz="2125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Recall, planets can be brighter than stars!</a:t>
            </a:r>
            <a:endParaRPr/>
          </a:p>
          <a:p>
            <a:pPr indent="-228600" lvl="1" marL="9144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Venus = -4.14</a:t>
            </a:r>
            <a:endParaRPr/>
          </a:p>
          <a:p>
            <a:pPr indent="-228600" lvl="1" marL="9144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Jupiter = -2.2</a:t>
            </a:r>
            <a:endParaRPr/>
          </a:p>
          <a:p>
            <a:pPr indent="-228600" lvl="1" marL="9144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Char char="•"/>
            </a:pPr>
            <a: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Saturn = 0.46</a:t>
            </a:r>
            <a:endParaRPr/>
          </a:p>
          <a:p>
            <a:pPr indent="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None/>
            </a:pPr>
            <a:br>
              <a:rPr b="0" i="0" lang="en-US" sz="2125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125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*Quadruple star system (two binary pairs)</a:t>
            </a:r>
            <a:endParaRPr/>
          </a:p>
          <a:p>
            <a:pPr indent="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125"/>
              <a:buFont typeface="Arial"/>
              <a:buNone/>
            </a:pPr>
            <a:r>
              <a:rPr lang="en-US" sz="2125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** Variable star</a:t>
            </a:r>
            <a:endParaRPr/>
          </a:p>
          <a:p>
            <a:pPr indent="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p9"/>
          <p:cNvPicPr preferRelativeResize="0"/>
          <p:nvPr/>
        </p:nvPicPr>
        <p:blipFill rotWithShape="1">
          <a:blip r:embed="rId3">
            <a:alphaModFix/>
          </a:blip>
          <a:srcRect b="0" l="8116" r="67761" t="92432"/>
          <a:stretch/>
        </p:blipFill>
        <p:spPr>
          <a:xfrm>
            <a:off x="8351350" y="3515497"/>
            <a:ext cx="1952367" cy="518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9"/>
          <p:cNvPicPr preferRelativeResize="0"/>
          <p:nvPr/>
        </p:nvPicPr>
        <p:blipFill rotWithShape="1">
          <a:blip r:embed="rId3">
            <a:alphaModFix/>
          </a:blip>
          <a:srcRect b="48468" l="17151" r="36589" t="26667"/>
          <a:stretch/>
        </p:blipFill>
        <p:spPr>
          <a:xfrm>
            <a:off x="6959053" y="1271098"/>
            <a:ext cx="4736963" cy="2157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2020-09-01T22:15:06Z</dcterms:created>
  <dc:creator>Jake Hanson (Student)</dc:creator>
</cp:coreProperties>
</file>